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4" r:id="rId2"/>
    <p:sldId id="265" r:id="rId3"/>
    <p:sldId id="266" r:id="rId4"/>
    <p:sldId id="267" r:id="rId5"/>
    <p:sldId id="268" r:id="rId6"/>
    <p:sldId id="269" r:id="rId7"/>
    <p:sldId id="271" r:id="rId8"/>
    <p:sldId id="273" r:id="rId9"/>
    <p:sldId id="27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7" d="100"/>
          <a:sy n="67" d="100"/>
        </p:scale>
        <p:origin x="62" y="173"/>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3B25CFE9-E48A-4DC5-A511-B6E6E7018E42}" type="datetimeFigureOut">
              <a:rPr lang="en-IN" smtClean="0"/>
              <a:t>16-05-2024</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D194E8D9-6949-45E9-9BE1-D11B5C54CBD4}" type="slidenum">
              <a:rPr lang="en-IN" smtClean="0"/>
              <a:t>‹#›</a:t>
            </a:fld>
            <a:endParaRPr lang="en-IN"/>
          </a:p>
        </p:txBody>
      </p:sp>
    </p:spTree>
    <p:extLst>
      <p:ext uri="{BB962C8B-B14F-4D97-AF65-F5344CB8AC3E}">
        <p14:creationId xmlns:p14="http://schemas.microsoft.com/office/powerpoint/2010/main" val="9688562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129421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976874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4285099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660704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642746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930001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985539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816339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6726559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7620" y="1996"/>
            <a:ext cx="14630400" cy="8229600"/>
          </a:xfrm>
          <a:prstGeom prst="rect">
            <a:avLst/>
          </a:prstGeom>
          <a:solidFill>
            <a:srgbClr val="FFFFFF"/>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198498" y="1172584"/>
            <a:ext cx="8687318" cy="1151068"/>
          </a:xfrm>
          <a:prstGeom prst="rect">
            <a:avLst/>
          </a:prstGeom>
          <a:noFill/>
          <a:ln/>
        </p:spPr>
        <p:txBody>
          <a:bodyPr wrap="none" rtlCol="0" anchor="t"/>
          <a:lstStyle/>
          <a:p>
            <a:pPr marL="0" indent="0">
              <a:lnSpc>
                <a:spcPts val="7545"/>
              </a:lnSpc>
              <a:buNone/>
            </a:pPr>
            <a:r>
              <a:rPr lang="en-US" sz="2000" b="1" kern="0" spc="-60" dirty="0">
                <a:solidFill>
                  <a:srgbClr val="000000"/>
                </a:solidFill>
                <a:latin typeface="Montserrat" pitchFamily="34" charset="0"/>
                <a:ea typeface="Montserrat" pitchFamily="34" charset="-122"/>
                <a:cs typeface="Montserrat" pitchFamily="34" charset="-120"/>
              </a:rPr>
              <a:t>REVIEW -1</a:t>
            </a:r>
          </a:p>
          <a:p>
            <a:pPr marL="0" indent="0" algn="ctr">
              <a:lnSpc>
                <a:spcPts val="7545"/>
              </a:lnSpc>
              <a:buNone/>
            </a:pPr>
            <a:r>
              <a:rPr lang="en-US" sz="3600" b="1" kern="0" spc="-60" dirty="0">
                <a:solidFill>
                  <a:srgbClr val="000000"/>
                </a:solidFill>
                <a:latin typeface="Montserrat" pitchFamily="34" charset="0"/>
                <a:ea typeface="Montserrat" pitchFamily="34" charset="-122"/>
                <a:cs typeface="Montserrat" pitchFamily="34" charset="-120"/>
              </a:rPr>
              <a:t>Monitoring the industrial machines </a:t>
            </a:r>
          </a:p>
          <a:p>
            <a:pPr marL="0" indent="0" algn="ctr">
              <a:buNone/>
            </a:pPr>
            <a:r>
              <a:rPr lang="en-US" sz="3600" b="1" kern="0" spc="-60" dirty="0">
                <a:solidFill>
                  <a:srgbClr val="000000"/>
                </a:solidFill>
                <a:latin typeface="Montserrat" pitchFamily="34" charset="0"/>
                <a:ea typeface="Montserrat" pitchFamily="34" charset="-122"/>
                <a:cs typeface="Montserrat" pitchFamily="34" charset="-120"/>
              </a:rPr>
              <a:t>through IOT &amp; visualization</a:t>
            </a:r>
          </a:p>
          <a:p>
            <a:pPr marL="0" indent="0" algn="ctr">
              <a:buNone/>
            </a:pPr>
            <a:endParaRPr lang="en-US" sz="3600" b="1" kern="0" spc="-60" dirty="0">
              <a:solidFill>
                <a:srgbClr val="000000"/>
              </a:solidFill>
              <a:latin typeface="Montserrat" pitchFamily="34" charset="0"/>
            </a:endParaRPr>
          </a:p>
          <a:p>
            <a:pPr marL="0" indent="0" algn="ctr">
              <a:buNone/>
            </a:pPr>
            <a:endParaRPr lang="en-US" sz="3600" dirty="0"/>
          </a:p>
        </p:txBody>
      </p:sp>
      <p:sp>
        <p:nvSpPr>
          <p:cNvPr id="6" name="Text 3"/>
          <p:cNvSpPr/>
          <p:nvPr/>
        </p:nvSpPr>
        <p:spPr>
          <a:xfrm>
            <a:off x="833199" y="4485939"/>
            <a:ext cx="7477601" cy="2571077"/>
          </a:xfrm>
          <a:prstGeom prst="rect">
            <a:avLst/>
          </a:prstGeom>
          <a:noFill/>
          <a:ln/>
        </p:spPr>
        <p:txBody>
          <a:bodyPr wrap="square" rtlCol="0" anchor="t"/>
          <a:lstStyle/>
          <a:p>
            <a:pPr>
              <a:lnSpc>
                <a:spcPts val="2624"/>
              </a:lnSpc>
            </a:pPr>
            <a:r>
              <a:rPr lang="en-US" sz="1800" kern="0" spc="-60" dirty="0">
                <a:solidFill>
                  <a:srgbClr val="000000"/>
                </a:solidFill>
                <a:latin typeface="Montserrat" pitchFamily="34" charset="0"/>
                <a:ea typeface="Montserrat" pitchFamily="34" charset="-122"/>
                <a:cs typeface="Montserrat" pitchFamily="34" charset="-120"/>
              </a:rPr>
              <a:t>Introduction:</a:t>
            </a:r>
            <a:endParaRPr lang="en-US" sz="1800" dirty="0"/>
          </a:p>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the use of Industrial Internet of Things (IIoT) and data visualization to monitor and optimize industrial machinery. We'll cover the key components, working principles, and emerging trends in this transformative technology.</a:t>
            </a:r>
            <a:endParaRPr lang="en-US" sz="1750" dirty="0"/>
          </a:p>
        </p:txBody>
      </p:sp>
      <p:sp>
        <p:nvSpPr>
          <p:cNvPr id="7" name="Shape 4"/>
          <p:cNvSpPr/>
          <p:nvPr/>
        </p:nvSpPr>
        <p:spPr>
          <a:xfrm>
            <a:off x="833199" y="5374243"/>
            <a:ext cx="355402" cy="355402"/>
          </a:xfrm>
          <a:prstGeom prst="roundRect">
            <a:avLst>
              <a:gd name="adj" fmla="val 25726039"/>
            </a:avLst>
          </a:prstGeom>
          <a:noFill/>
          <a:ln w="7620">
            <a:solidFill>
              <a:srgbClr val="FFFFFF"/>
            </a:solidFill>
            <a:prstDash val="solid"/>
          </a:ln>
        </p:spPr>
      </p:sp>
    </p:spTree>
    <p:extLst>
      <p:ext uri="{BB962C8B-B14F-4D97-AF65-F5344CB8AC3E}">
        <p14:creationId xmlns:p14="http://schemas.microsoft.com/office/powerpoint/2010/main" val="1178170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1419582"/>
            <a:ext cx="8199239" cy="694373"/>
          </a:xfrm>
          <a:prstGeom prst="rect">
            <a:avLst/>
          </a:prstGeom>
          <a:noFill/>
          <a:ln/>
        </p:spPr>
        <p:txBody>
          <a:bodyPr wrap="none" rtlCol="0" anchor="t"/>
          <a:lstStyle/>
          <a:p>
            <a:pPr marL="0" indent="0">
              <a:lnSpc>
                <a:spcPts val="5468"/>
              </a:lnSpc>
              <a:buNone/>
            </a:pPr>
            <a:r>
              <a:rPr lang="en-US" sz="4374" b="1" kern="0" spc="-44" dirty="0">
                <a:solidFill>
                  <a:srgbClr val="000000"/>
                </a:solidFill>
                <a:latin typeface="Montserrat" pitchFamily="34" charset="0"/>
                <a:ea typeface="Montserrat" pitchFamily="34" charset="-122"/>
                <a:cs typeface="Montserrat" pitchFamily="34" charset="-120"/>
              </a:rPr>
              <a:t>Introduction to Industrial IoT</a:t>
            </a:r>
            <a:endParaRPr lang="en-US" sz="4374" dirty="0"/>
          </a:p>
        </p:txBody>
      </p:sp>
      <p:sp>
        <p:nvSpPr>
          <p:cNvPr id="6" name="Shape 3"/>
          <p:cNvSpPr/>
          <p:nvPr/>
        </p:nvSpPr>
        <p:spPr>
          <a:xfrm>
            <a:off x="4490799" y="2676406"/>
            <a:ext cx="388739" cy="388739"/>
          </a:xfrm>
          <a:prstGeom prst="roundRect">
            <a:avLst>
              <a:gd name="adj" fmla="val 34295"/>
            </a:avLst>
          </a:prstGeom>
          <a:solidFill>
            <a:srgbClr val="EDEDED"/>
          </a:solidFill>
          <a:ln/>
        </p:spPr>
      </p:sp>
      <p:sp>
        <p:nvSpPr>
          <p:cNvPr id="7" name="Text 4"/>
          <p:cNvSpPr/>
          <p:nvPr/>
        </p:nvSpPr>
        <p:spPr>
          <a:xfrm>
            <a:off x="5101709" y="2697123"/>
            <a:ext cx="3931206" cy="694373"/>
          </a:xfrm>
          <a:prstGeom prst="rect">
            <a:avLst/>
          </a:prstGeom>
          <a:noFill/>
          <a:ln/>
        </p:spPr>
        <p:txBody>
          <a:bodyPr wrap="squar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Connecting Industrial Assets</a:t>
            </a:r>
            <a:endParaRPr lang="en-US" sz="2187" dirty="0"/>
          </a:p>
        </p:txBody>
      </p:sp>
      <p:sp>
        <p:nvSpPr>
          <p:cNvPr id="8" name="Text 5"/>
          <p:cNvSpPr/>
          <p:nvPr/>
        </p:nvSpPr>
        <p:spPr>
          <a:xfrm>
            <a:off x="5101709" y="3524726"/>
            <a:ext cx="3931206" cy="1666280"/>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Industrial IoT (IIoT) enables the integration of sensors, devices, and machinery within industrial environments, allowing for real-time monitoring and control of production processes.</a:t>
            </a:r>
            <a:endParaRPr lang="en-US" sz="1750" dirty="0"/>
          </a:p>
        </p:txBody>
      </p:sp>
      <p:sp>
        <p:nvSpPr>
          <p:cNvPr id="9" name="Shape 6"/>
          <p:cNvSpPr/>
          <p:nvPr/>
        </p:nvSpPr>
        <p:spPr>
          <a:xfrm>
            <a:off x="9255085" y="2676406"/>
            <a:ext cx="388739" cy="388739"/>
          </a:xfrm>
          <a:prstGeom prst="roundRect">
            <a:avLst>
              <a:gd name="adj" fmla="val 34295"/>
            </a:avLst>
          </a:prstGeom>
          <a:solidFill>
            <a:srgbClr val="EDEDED"/>
          </a:solidFill>
          <a:ln/>
        </p:spPr>
      </p:sp>
      <p:sp>
        <p:nvSpPr>
          <p:cNvPr id="10" name="Text 7"/>
          <p:cNvSpPr/>
          <p:nvPr/>
        </p:nvSpPr>
        <p:spPr>
          <a:xfrm>
            <a:off x="9865995" y="2697123"/>
            <a:ext cx="2951798"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Data-Driven Insights</a:t>
            </a:r>
            <a:endParaRPr lang="en-US" sz="2187" dirty="0"/>
          </a:p>
        </p:txBody>
      </p:sp>
      <p:sp>
        <p:nvSpPr>
          <p:cNvPr id="11" name="Text 8"/>
          <p:cNvSpPr/>
          <p:nvPr/>
        </p:nvSpPr>
        <p:spPr>
          <a:xfrm>
            <a:off x="9865995" y="3177540"/>
            <a:ext cx="3931206" cy="1666280"/>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By collecting and analyzing data from connected industrial assets, IIoT systems provide valuable insights to optimize efficiency, reduce downtime, and improve overall productivity.</a:t>
            </a:r>
            <a:endParaRPr lang="en-US" sz="1750" dirty="0"/>
          </a:p>
        </p:txBody>
      </p:sp>
      <p:sp>
        <p:nvSpPr>
          <p:cNvPr id="12" name="Shape 9"/>
          <p:cNvSpPr/>
          <p:nvPr/>
        </p:nvSpPr>
        <p:spPr>
          <a:xfrm>
            <a:off x="4490799" y="5642372"/>
            <a:ext cx="388739" cy="388739"/>
          </a:xfrm>
          <a:prstGeom prst="roundRect">
            <a:avLst>
              <a:gd name="adj" fmla="val 34295"/>
            </a:avLst>
          </a:prstGeom>
          <a:solidFill>
            <a:srgbClr val="EDEDED"/>
          </a:solidFill>
          <a:ln/>
        </p:spPr>
      </p:sp>
      <p:sp>
        <p:nvSpPr>
          <p:cNvPr id="13" name="Text 10"/>
          <p:cNvSpPr/>
          <p:nvPr/>
        </p:nvSpPr>
        <p:spPr>
          <a:xfrm>
            <a:off x="5101709" y="5663089"/>
            <a:ext cx="3863578"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Improved Decision-Making</a:t>
            </a:r>
            <a:endParaRPr lang="en-US" sz="2187" dirty="0"/>
          </a:p>
        </p:txBody>
      </p:sp>
      <p:sp>
        <p:nvSpPr>
          <p:cNvPr id="14" name="Text 11"/>
          <p:cNvSpPr/>
          <p:nvPr/>
        </p:nvSpPr>
        <p:spPr>
          <a:xfrm>
            <a:off x="5101709" y="6143506"/>
            <a:ext cx="8695492" cy="666512"/>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IIoT empowers industrial organizations to make data-driven decisions, leading to enhanced process control, predictive maintenance, and informed strategic planning.</a:t>
            </a:r>
            <a:endParaRPr lang="en-US" sz="1750" dirty="0"/>
          </a:p>
        </p:txBody>
      </p:sp>
    </p:spTree>
    <p:extLst>
      <p:ext uri="{BB962C8B-B14F-4D97-AF65-F5344CB8AC3E}">
        <p14:creationId xmlns:p14="http://schemas.microsoft.com/office/powerpoint/2010/main" val="2607794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txBody>
          <a:bodyPr/>
          <a:lstStyle/>
          <a:p>
            <a:endParaRPr lang="en-IN" dirty="0"/>
          </a:p>
        </p:txBody>
      </p:sp>
      <p:sp>
        <p:nvSpPr>
          <p:cNvPr id="4" name="Text 2"/>
          <p:cNvSpPr/>
          <p:nvPr/>
        </p:nvSpPr>
        <p:spPr>
          <a:xfrm>
            <a:off x="2517696" y="1023818"/>
            <a:ext cx="9594890" cy="1388745"/>
          </a:xfrm>
          <a:prstGeom prst="rect">
            <a:avLst/>
          </a:prstGeom>
          <a:noFill/>
          <a:ln/>
        </p:spPr>
        <p:txBody>
          <a:bodyPr wrap="square" rtlCol="0" anchor="t"/>
          <a:lstStyle/>
          <a:p>
            <a:pPr marL="0" indent="0">
              <a:lnSpc>
                <a:spcPts val="5468"/>
              </a:lnSpc>
              <a:buNone/>
            </a:pPr>
            <a:r>
              <a:rPr lang="en-US" sz="4374" b="1" kern="0" spc="-44" dirty="0">
                <a:solidFill>
                  <a:srgbClr val="000000"/>
                </a:solidFill>
                <a:latin typeface="Montserrat" pitchFamily="34" charset="0"/>
                <a:ea typeface="Montserrat" pitchFamily="34" charset="-122"/>
                <a:cs typeface="Montserrat" pitchFamily="34" charset="-120"/>
              </a:rPr>
              <a:t>Importance of Monitoring Industrial Machines</a:t>
            </a:r>
            <a:endParaRPr lang="en-US" sz="4374" dirty="0"/>
          </a:p>
        </p:txBody>
      </p:sp>
      <p:sp>
        <p:nvSpPr>
          <p:cNvPr id="5" name="Shape 3"/>
          <p:cNvSpPr/>
          <p:nvPr/>
        </p:nvSpPr>
        <p:spPr>
          <a:xfrm>
            <a:off x="2517696" y="3086100"/>
            <a:ext cx="388739" cy="388739"/>
          </a:xfrm>
          <a:prstGeom prst="roundRect">
            <a:avLst>
              <a:gd name="adj" fmla="val 34295"/>
            </a:avLst>
          </a:prstGeom>
          <a:solidFill>
            <a:srgbClr val="EDEDED"/>
          </a:solidFill>
          <a:ln/>
        </p:spPr>
      </p:sp>
      <p:sp>
        <p:nvSpPr>
          <p:cNvPr id="6" name="Text 4"/>
          <p:cNvSpPr/>
          <p:nvPr/>
        </p:nvSpPr>
        <p:spPr>
          <a:xfrm>
            <a:off x="3128605" y="3106817"/>
            <a:ext cx="2777490"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Maximize Uptime</a:t>
            </a:r>
            <a:endParaRPr lang="en-US" sz="2187" dirty="0"/>
          </a:p>
        </p:txBody>
      </p:sp>
      <p:sp>
        <p:nvSpPr>
          <p:cNvPr id="7" name="Text 5"/>
          <p:cNvSpPr/>
          <p:nvPr/>
        </p:nvSpPr>
        <p:spPr>
          <a:xfrm>
            <a:off x="3128605" y="3587234"/>
            <a:ext cx="4075509" cy="1333024"/>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Continuous monitoring helps detect issues early, enabling timely interventions to prevent costly downtime and maintain high productivity.</a:t>
            </a:r>
            <a:endParaRPr lang="en-US" sz="1750" dirty="0"/>
          </a:p>
        </p:txBody>
      </p:sp>
      <p:sp>
        <p:nvSpPr>
          <p:cNvPr id="8" name="Shape 6"/>
          <p:cNvSpPr/>
          <p:nvPr/>
        </p:nvSpPr>
        <p:spPr>
          <a:xfrm>
            <a:off x="7426285" y="3086100"/>
            <a:ext cx="388739" cy="388739"/>
          </a:xfrm>
          <a:prstGeom prst="roundRect">
            <a:avLst>
              <a:gd name="adj" fmla="val 34295"/>
            </a:avLst>
          </a:prstGeom>
          <a:solidFill>
            <a:srgbClr val="EDEDED"/>
          </a:solidFill>
          <a:ln/>
        </p:spPr>
      </p:sp>
      <p:sp>
        <p:nvSpPr>
          <p:cNvPr id="9" name="Text 7"/>
          <p:cNvSpPr/>
          <p:nvPr/>
        </p:nvSpPr>
        <p:spPr>
          <a:xfrm>
            <a:off x="8037195" y="3106817"/>
            <a:ext cx="2787372"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Optimize Efficiency</a:t>
            </a:r>
            <a:endParaRPr lang="en-US" sz="2187" dirty="0"/>
          </a:p>
        </p:txBody>
      </p:sp>
      <p:sp>
        <p:nvSpPr>
          <p:cNvPr id="10" name="Text 8"/>
          <p:cNvSpPr/>
          <p:nvPr/>
        </p:nvSpPr>
        <p:spPr>
          <a:xfrm>
            <a:off x="8037195" y="3587234"/>
            <a:ext cx="4075509" cy="1333024"/>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Real-time data analysis uncovers opportunities to fine-tune processes, reduce energy consumption, and improve overall equipment effectiveness.</a:t>
            </a:r>
            <a:endParaRPr lang="en-US" sz="1750" dirty="0"/>
          </a:p>
        </p:txBody>
      </p:sp>
      <p:sp>
        <p:nvSpPr>
          <p:cNvPr id="11" name="Shape 9"/>
          <p:cNvSpPr/>
          <p:nvPr/>
        </p:nvSpPr>
        <p:spPr>
          <a:xfrm>
            <a:off x="2517696" y="5371624"/>
            <a:ext cx="388739" cy="388739"/>
          </a:xfrm>
          <a:prstGeom prst="roundRect">
            <a:avLst>
              <a:gd name="adj" fmla="val 34295"/>
            </a:avLst>
          </a:prstGeom>
          <a:solidFill>
            <a:srgbClr val="EDEDED"/>
          </a:solidFill>
          <a:ln/>
        </p:spPr>
      </p:sp>
      <p:sp>
        <p:nvSpPr>
          <p:cNvPr id="12" name="Text 10"/>
          <p:cNvSpPr/>
          <p:nvPr/>
        </p:nvSpPr>
        <p:spPr>
          <a:xfrm>
            <a:off x="3128605" y="5392341"/>
            <a:ext cx="2777490"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Enhance Safety</a:t>
            </a:r>
            <a:endParaRPr lang="en-US" sz="2187" dirty="0"/>
          </a:p>
        </p:txBody>
      </p:sp>
      <p:sp>
        <p:nvSpPr>
          <p:cNvPr id="13" name="Text 11"/>
          <p:cNvSpPr/>
          <p:nvPr/>
        </p:nvSpPr>
        <p:spPr>
          <a:xfrm>
            <a:off x="3128605" y="5872758"/>
            <a:ext cx="4075509" cy="1333024"/>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Monitoring vital machine parameters helps identify potential safety risks, allowing organizations to proactively address hazards and protect workers.</a:t>
            </a:r>
            <a:endParaRPr lang="en-US" sz="1750" dirty="0"/>
          </a:p>
        </p:txBody>
      </p:sp>
      <p:sp>
        <p:nvSpPr>
          <p:cNvPr id="14" name="Shape 12"/>
          <p:cNvSpPr/>
          <p:nvPr/>
        </p:nvSpPr>
        <p:spPr>
          <a:xfrm>
            <a:off x="7426285" y="5371624"/>
            <a:ext cx="388739" cy="388739"/>
          </a:xfrm>
          <a:prstGeom prst="roundRect">
            <a:avLst>
              <a:gd name="adj" fmla="val 34295"/>
            </a:avLst>
          </a:prstGeom>
          <a:solidFill>
            <a:srgbClr val="EDEDED"/>
          </a:solidFill>
          <a:ln/>
        </p:spPr>
      </p:sp>
      <p:sp>
        <p:nvSpPr>
          <p:cNvPr id="15" name="Text 13"/>
          <p:cNvSpPr/>
          <p:nvPr/>
        </p:nvSpPr>
        <p:spPr>
          <a:xfrm>
            <a:off x="8037195" y="5392341"/>
            <a:ext cx="3158609"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Extend Asset Lifespan</a:t>
            </a:r>
            <a:endParaRPr lang="en-US" sz="2187" dirty="0"/>
          </a:p>
        </p:txBody>
      </p:sp>
      <p:sp>
        <p:nvSpPr>
          <p:cNvPr id="16" name="Text 14"/>
          <p:cNvSpPr/>
          <p:nvPr/>
        </p:nvSpPr>
        <p:spPr>
          <a:xfrm>
            <a:off x="8037195" y="5872758"/>
            <a:ext cx="4075509" cy="1333024"/>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Predictive maintenance based on machine data prolongs the useful life of industrial assets, minimizing the need for costly replacements.</a:t>
            </a:r>
            <a:endParaRPr lang="en-US" sz="1750" dirty="0"/>
          </a:p>
        </p:txBody>
      </p:sp>
    </p:spTree>
    <p:extLst>
      <p:ext uri="{BB962C8B-B14F-4D97-AF65-F5344CB8AC3E}">
        <p14:creationId xmlns:p14="http://schemas.microsoft.com/office/powerpoint/2010/main" val="2635691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517696" y="995958"/>
            <a:ext cx="9594890" cy="1388745"/>
          </a:xfrm>
          <a:prstGeom prst="rect">
            <a:avLst/>
          </a:prstGeom>
          <a:noFill/>
          <a:ln/>
        </p:spPr>
        <p:txBody>
          <a:bodyPr wrap="square" rtlCol="0" anchor="t"/>
          <a:lstStyle/>
          <a:p>
            <a:pPr marL="0" indent="0">
              <a:lnSpc>
                <a:spcPts val="5468"/>
              </a:lnSpc>
              <a:buNone/>
            </a:pPr>
            <a:r>
              <a:rPr lang="en-US" sz="4374" b="1" kern="0" spc="-44" dirty="0">
                <a:solidFill>
                  <a:srgbClr val="000000"/>
                </a:solidFill>
                <a:latin typeface="Montserrat" pitchFamily="34" charset="0"/>
                <a:ea typeface="Montserrat" pitchFamily="34" charset="-122"/>
                <a:cs typeface="Montserrat" pitchFamily="34" charset="-120"/>
              </a:rPr>
              <a:t>Components of Industrial IoT System</a:t>
            </a:r>
            <a:endParaRPr lang="en-US" sz="4374" dirty="0"/>
          </a:p>
        </p:txBody>
      </p:sp>
      <p:sp>
        <p:nvSpPr>
          <p:cNvPr id="5" name="Shape 3"/>
          <p:cNvSpPr/>
          <p:nvPr/>
        </p:nvSpPr>
        <p:spPr>
          <a:xfrm>
            <a:off x="2517695" y="2829044"/>
            <a:ext cx="4686419" cy="2257782"/>
          </a:xfrm>
          <a:prstGeom prst="roundRect">
            <a:avLst>
              <a:gd name="adj" fmla="val 5905"/>
            </a:avLst>
          </a:prstGeom>
          <a:solidFill>
            <a:srgbClr val="EDEDED"/>
          </a:solidFill>
          <a:ln/>
        </p:spPr>
        <p:txBody>
          <a:bodyPr/>
          <a:lstStyle/>
          <a:p>
            <a:endParaRPr lang="en-IN" dirty="0"/>
          </a:p>
        </p:txBody>
      </p:sp>
      <p:sp>
        <p:nvSpPr>
          <p:cNvPr id="6" name="Text 4"/>
          <p:cNvSpPr/>
          <p:nvPr/>
        </p:nvSpPr>
        <p:spPr>
          <a:xfrm>
            <a:off x="2739866" y="3051215"/>
            <a:ext cx="2777490"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Sensors</a:t>
            </a:r>
            <a:endParaRPr lang="en-US" sz="2187" dirty="0"/>
          </a:p>
        </p:txBody>
      </p:sp>
      <p:sp>
        <p:nvSpPr>
          <p:cNvPr id="7" name="Text 5"/>
          <p:cNvSpPr/>
          <p:nvPr/>
        </p:nvSpPr>
        <p:spPr>
          <a:xfrm>
            <a:off x="2739866" y="3531632"/>
            <a:ext cx="4242078" cy="1333024"/>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Advanced sensors embedded in industrial machinery collect real-time data on performance, vibration, temperature, and other critical parameters.</a:t>
            </a:r>
            <a:endParaRPr lang="en-US" sz="1750" dirty="0"/>
          </a:p>
        </p:txBody>
      </p:sp>
      <p:sp>
        <p:nvSpPr>
          <p:cNvPr id="8" name="Shape 6"/>
          <p:cNvSpPr/>
          <p:nvPr/>
        </p:nvSpPr>
        <p:spPr>
          <a:xfrm>
            <a:off x="7426285" y="2829044"/>
            <a:ext cx="4686419" cy="2257782"/>
          </a:xfrm>
          <a:prstGeom prst="roundRect">
            <a:avLst>
              <a:gd name="adj" fmla="val 5905"/>
            </a:avLst>
          </a:prstGeom>
          <a:solidFill>
            <a:srgbClr val="EDEDED"/>
          </a:solidFill>
          <a:ln/>
        </p:spPr>
      </p:sp>
      <p:sp>
        <p:nvSpPr>
          <p:cNvPr id="9" name="Text 7"/>
          <p:cNvSpPr/>
          <p:nvPr/>
        </p:nvSpPr>
        <p:spPr>
          <a:xfrm>
            <a:off x="7648456" y="3051215"/>
            <a:ext cx="2777490"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Connectivity</a:t>
            </a:r>
            <a:endParaRPr lang="en-US" sz="2187" dirty="0"/>
          </a:p>
        </p:txBody>
      </p:sp>
      <p:sp>
        <p:nvSpPr>
          <p:cNvPr id="10" name="Text 8"/>
          <p:cNvSpPr/>
          <p:nvPr/>
        </p:nvSpPr>
        <p:spPr>
          <a:xfrm>
            <a:off x="7648456" y="3531632"/>
            <a:ext cx="4242078" cy="1333024"/>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Secure wireless and wired connections transmit sensor data to centralized platforms for analysis, enabling remote monitoring and control.</a:t>
            </a:r>
            <a:endParaRPr lang="en-US" sz="1750" dirty="0"/>
          </a:p>
        </p:txBody>
      </p:sp>
      <p:sp>
        <p:nvSpPr>
          <p:cNvPr id="11" name="Shape 9"/>
          <p:cNvSpPr/>
          <p:nvPr/>
        </p:nvSpPr>
        <p:spPr>
          <a:xfrm>
            <a:off x="2517696" y="5308997"/>
            <a:ext cx="4686419" cy="2146052"/>
          </a:xfrm>
          <a:prstGeom prst="roundRect">
            <a:avLst>
              <a:gd name="adj" fmla="val 6927"/>
            </a:avLst>
          </a:prstGeom>
          <a:solidFill>
            <a:srgbClr val="EDEDED"/>
          </a:solidFill>
          <a:ln/>
        </p:spPr>
        <p:txBody>
          <a:bodyPr/>
          <a:lstStyle/>
          <a:p>
            <a:endParaRPr lang="en-IN" dirty="0"/>
          </a:p>
        </p:txBody>
      </p:sp>
      <p:sp>
        <p:nvSpPr>
          <p:cNvPr id="12" name="Text 10"/>
          <p:cNvSpPr/>
          <p:nvPr/>
        </p:nvSpPr>
        <p:spPr>
          <a:xfrm>
            <a:off x="2739866" y="5531168"/>
            <a:ext cx="2777490"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Analytics</a:t>
            </a:r>
            <a:endParaRPr lang="en-US" sz="2187" dirty="0"/>
          </a:p>
        </p:txBody>
      </p:sp>
      <p:sp>
        <p:nvSpPr>
          <p:cNvPr id="13" name="Text 11"/>
          <p:cNvSpPr/>
          <p:nvPr/>
        </p:nvSpPr>
        <p:spPr>
          <a:xfrm>
            <a:off x="2739866" y="6011585"/>
            <a:ext cx="4242078" cy="999768"/>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Powerful data analytics engines process the sensor data, identify patterns, and generate actionable insights to optimize operations.</a:t>
            </a:r>
            <a:endParaRPr lang="en-US" sz="1750" dirty="0"/>
          </a:p>
        </p:txBody>
      </p:sp>
      <p:sp>
        <p:nvSpPr>
          <p:cNvPr id="14" name="Shape 12"/>
          <p:cNvSpPr/>
          <p:nvPr/>
        </p:nvSpPr>
        <p:spPr>
          <a:xfrm>
            <a:off x="7426285" y="5308997"/>
            <a:ext cx="4686419" cy="1924526"/>
          </a:xfrm>
          <a:prstGeom prst="roundRect">
            <a:avLst>
              <a:gd name="adj" fmla="val 6927"/>
            </a:avLst>
          </a:prstGeom>
          <a:solidFill>
            <a:srgbClr val="EDEDED"/>
          </a:solidFill>
          <a:ln/>
        </p:spPr>
      </p:sp>
      <p:sp>
        <p:nvSpPr>
          <p:cNvPr id="15" name="Text 13"/>
          <p:cNvSpPr/>
          <p:nvPr/>
        </p:nvSpPr>
        <p:spPr>
          <a:xfrm>
            <a:off x="7648456" y="5531168"/>
            <a:ext cx="2777490" cy="347186"/>
          </a:xfrm>
          <a:prstGeom prst="rect">
            <a:avLst/>
          </a:prstGeom>
          <a:noFill/>
          <a:ln/>
        </p:spPr>
        <p:txBody>
          <a:bodyPr wrap="none" rtlCol="0" anchor="t"/>
          <a:lstStyle/>
          <a:p>
            <a:pPr marL="0" indent="0">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Visualization</a:t>
            </a:r>
            <a:endParaRPr lang="en-US" sz="2187" dirty="0"/>
          </a:p>
        </p:txBody>
      </p:sp>
      <p:sp>
        <p:nvSpPr>
          <p:cNvPr id="16" name="Text 14"/>
          <p:cNvSpPr/>
          <p:nvPr/>
        </p:nvSpPr>
        <p:spPr>
          <a:xfrm>
            <a:off x="7648456" y="6011585"/>
            <a:ext cx="4242078" cy="999768"/>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Intuitive dashboards and visualization tools transform complex data into meaningful visualizations for efficient decision-making.</a:t>
            </a:r>
            <a:endParaRPr lang="en-US" sz="1750" dirty="0"/>
          </a:p>
        </p:txBody>
      </p:sp>
    </p:spTree>
    <p:extLst>
      <p:ext uri="{BB962C8B-B14F-4D97-AF65-F5344CB8AC3E}">
        <p14:creationId xmlns:p14="http://schemas.microsoft.com/office/powerpoint/2010/main" val="1200359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txBody>
          <a:bodyPr/>
          <a:lstStyle/>
          <a:p>
            <a:endParaRPr lang="en-IN" dirty="0"/>
          </a:p>
        </p:txBody>
      </p:sp>
      <p:sp>
        <p:nvSpPr>
          <p:cNvPr id="6" name="Text 3"/>
          <p:cNvSpPr/>
          <p:nvPr/>
        </p:nvSpPr>
        <p:spPr>
          <a:xfrm>
            <a:off x="2517696" y="1472327"/>
            <a:ext cx="5554980" cy="694373"/>
          </a:xfrm>
          <a:prstGeom prst="rect">
            <a:avLst/>
          </a:prstGeom>
          <a:noFill/>
          <a:ln/>
        </p:spPr>
        <p:txBody>
          <a:bodyPr wrap="none" rtlCol="0" anchor="t"/>
          <a:lstStyle/>
          <a:p>
            <a:pPr marL="0" indent="0">
              <a:lnSpc>
                <a:spcPts val="5468"/>
              </a:lnSpc>
              <a:buNone/>
            </a:pPr>
            <a:r>
              <a:rPr lang="en-US" sz="4374" b="1" kern="0" spc="-44" dirty="0">
                <a:solidFill>
                  <a:srgbClr val="000000"/>
                </a:solidFill>
                <a:latin typeface="Montserrat" pitchFamily="34" charset="0"/>
                <a:ea typeface="Montserrat" pitchFamily="34" charset="-122"/>
                <a:cs typeface="Montserrat" pitchFamily="34" charset="-120"/>
              </a:rPr>
              <a:t>Working Principle</a:t>
            </a:r>
            <a:endParaRPr lang="en-US" sz="4374" dirty="0"/>
          </a:p>
        </p:txBody>
      </p:sp>
      <p:pic>
        <p:nvPicPr>
          <p:cNvPr id="7" name="Image 1" descr="preencoded.png"/>
          <p:cNvPicPr>
            <a:picLocks noChangeAspect="1"/>
          </p:cNvPicPr>
          <p:nvPr/>
        </p:nvPicPr>
        <p:blipFill>
          <a:blip r:embed="rId4"/>
          <a:stretch>
            <a:fillRect/>
          </a:stretch>
        </p:blipFill>
        <p:spPr>
          <a:xfrm>
            <a:off x="2517696" y="2499955"/>
            <a:ext cx="3198257" cy="888682"/>
          </a:xfrm>
          <a:prstGeom prst="rect">
            <a:avLst/>
          </a:prstGeom>
        </p:spPr>
      </p:pic>
      <p:sp>
        <p:nvSpPr>
          <p:cNvPr id="8" name="Text 4"/>
          <p:cNvSpPr/>
          <p:nvPr/>
        </p:nvSpPr>
        <p:spPr>
          <a:xfrm>
            <a:off x="2739866" y="3721894"/>
            <a:ext cx="2753916" cy="347186"/>
          </a:xfrm>
          <a:prstGeom prst="rect">
            <a:avLst/>
          </a:prstGeom>
          <a:noFill/>
          <a:ln/>
        </p:spPr>
        <p:txBody>
          <a:bodyPr wrap="none" rtlCol="0" anchor="t"/>
          <a:lstStyle/>
          <a:p>
            <a:pPr marL="0" indent="0" algn="l">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Data Acquisition</a:t>
            </a:r>
            <a:endParaRPr lang="en-US" sz="2187" dirty="0"/>
          </a:p>
        </p:txBody>
      </p:sp>
      <p:sp>
        <p:nvSpPr>
          <p:cNvPr id="9" name="Text 5"/>
          <p:cNvSpPr/>
          <p:nvPr/>
        </p:nvSpPr>
        <p:spPr>
          <a:xfrm>
            <a:off x="2739866" y="4202311"/>
            <a:ext cx="2753916" cy="2332792"/>
          </a:xfrm>
          <a:prstGeom prst="rect">
            <a:avLst/>
          </a:prstGeom>
          <a:noFill/>
          <a:ln/>
        </p:spPr>
        <p:txBody>
          <a:bodyPr wrap="square" rtlCol="0" anchor="t"/>
          <a:lstStyle/>
          <a:p>
            <a:pPr marL="0" indent="0" algn="l">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Sensors embedded in industrial machines continuously measure and collect real-time data on various parameters such as temperature, vibration, and operating conditions.</a:t>
            </a:r>
            <a:endParaRPr lang="en-US" sz="1750" dirty="0"/>
          </a:p>
        </p:txBody>
      </p:sp>
      <p:pic>
        <p:nvPicPr>
          <p:cNvPr id="10" name="Image 2" descr="preencoded.png"/>
          <p:cNvPicPr>
            <a:picLocks noChangeAspect="1"/>
          </p:cNvPicPr>
          <p:nvPr/>
        </p:nvPicPr>
        <p:blipFill>
          <a:blip r:embed="rId5"/>
          <a:stretch>
            <a:fillRect/>
          </a:stretch>
        </p:blipFill>
        <p:spPr>
          <a:xfrm>
            <a:off x="5715953" y="2499955"/>
            <a:ext cx="3198257" cy="888682"/>
          </a:xfrm>
          <a:prstGeom prst="rect">
            <a:avLst/>
          </a:prstGeom>
        </p:spPr>
      </p:pic>
      <p:sp>
        <p:nvSpPr>
          <p:cNvPr id="11" name="Text 6"/>
          <p:cNvSpPr/>
          <p:nvPr/>
        </p:nvSpPr>
        <p:spPr>
          <a:xfrm>
            <a:off x="5938123" y="3721894"/>
            <a:ext cx="2753916" cy="347186"/>
          </a:xfrm>
          <a:prstGeom prst="rect">
            <a:avLst/>
          </a:prstGeom>
          <a:noFill/>
          <a:ln/>
        </p:spPr>
        <p:txBody>
          <a:bodyPr wrap="none" rtlCol="0" anchor="t"/>
          <a:lstStyle/>
          <a:p>
            <a:pPr marL="0" indent="0" algn="l">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Data Transmission</a:t>
            </a:r>
            <a:endParaRPr lang="en-US" sz="2187" dirty="0"/>
          </a:p>
        </p:txBody>
      </p:sp>
      <p:sp>
        <p:nvSpPr>
          <p:cNvPr id="12" name="Text 7"/>
          <p:cNvSpPr/>
          <p:nvPr/>
        </p:nvSpPr>
        <p:spPr>
          <a:xfrm>
            <a:off x="5938123" y="4202311"/>
            <a:ext cx="2753916" cy="1999536"/>
          </a:xfrm>
          <a:prstGeom prst="rect">
            <a:avLst/>
          </a:prstGeom>
          <a:noFill/>
          <a:ln/>
        </p:spPr>
        <p:txBody>
          <a:bodyPr wrap="square" rtlCol="0" anchor="t"/>
          <a:lstStyle/>
          <a:p>
            <a:pPr marL="0" indent="0" algn="l">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The sensor data is securely transmitted to a centralized IIoT platform using wired or wireless communication protocols, such as Ethernet, Wi-Fi, or cellular networks.</a:t>
            </a:r>
            <a:endParaRPr lang="en-US" sz="1750" dirty="0"/>
          </a:p>
        </p:txBody>
      </p:sp>
      <p:pic>
        <p:nvPicPr>
          <p:cNvPr id="13" name="Image 3" descr="preencoded.png"/>
          <p:cNvPicPr>
            <a:picLocks noChangeAspect="1"/>
          </p:cNvPicPr>
          <p:nvPr/>
        </p:nvPicPr>
        <p:blipFill>
          <a:blip r:embed="rId6"/>
          <a:stretch>
            <a:fillRect/>
          </a:stretch>
        </p:blipFill>
        <p:spPr>
          <a:xfrm>
            <a:off x="8914209" y="2499955"/>
            <a:ext cx="3198376" cy="888682"/>
          </a:xfrm>
          <a:prstGeom prst="rect">
            <a:avLst/>
          </a:prstGeom>
        </p:spPr>
      </p:pic>
      <p:sp>
        <p:nvSpPr>
          <p:cNvPr id="14" name="Text 8"/>
          <p:cNvSpPr/>
          <p:nvPr/>
        </p:nvSpPr>
        <p:spPr>
          <a:xfrm>
            <a:off x="9136380" y="3721894"/>
            <a:ext cx="2754035" cy="347186"/>
          </a:xfrm>
          <a:prstGeom prst="rect">
            <a:avLst/>
          </a:prstGeom>
          <a:noFill/>
          <a:ln/>
        </p:spPr>
        <p:txBody>
          <a:bodyPr wrap="none" rtlCol="0" anchor="t"/>
          <a:lstStyle/>
          <a:p>
            <a:pPr marL="0" indent="0" algn="l">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Data Processing</a:t>
            </a:r>
            <a:endParaRPr lang="en-US" sz="2187" dirty="0"/>
          </a:p>
        </p:txBody>
      </p:sp>
      <p:sp>
        <p:nvSpPr>
          <p:cNvPr id="15" name="Text 9"/>
          <p:cNvSpPr/>
          <p:nvPr/>
        </p:nvSpPr>
        <p:spPr>
          <a:xfrm>
            <a:off x="9136380" y="4202311"/>
            <a:ext cx="2754035" cy="2332792"/>
          </a:xfrm>
          <a:prstGeom prst="rect">
            <a:avLst/>
          </a:prstGeom>
          <a:noFill/>
          <a:ln/>
        </p:spPr>
        <p:txBody>
          <a:bodyPr wrap="square" rtlCol="0" anchor="t"/>
          <a:lstStyle/>
          <a:p>
            <a:pPr marL="0" indent="0" algn="l">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The IIoT platform processes the incoming data using advanced analytics algorithms to identify patterns, detect anomalies, and generate actionable insights.</a:t>
            </a:r>
            <a:endParaRPr lang="en-US" sz="1750" dirty="0"/>
          </a:p>
        </p:txBody>
      </p:sp>
    </p:spTree>
    <p:extLst>
      <p:ext uri="{BB962C8B-B14F-4D97-AF65-F5344CB8AC3E}">
        <p14:creationId xmlns:p14="http://schemas.microsoft.com/office/powerpoint/2010/main" val="25343219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795820"/>
            <a:ext cx="7477601" cy="1388745"/>
          </a:xfrm>
          <a:prstGeom prst="rect">
            <a:avLst/>
          </a:prstGeom>
          <a:noFill/>
          <a:ln/>
        </p:spPr>
        <p:txBody>
          <a:bodyPr wrap="square" rtlCol="0" anchor="t"/>
          <a:lstStyle/>
          <a:p>
            <a:pPr marL="0" indent="0">
              <a:lnSpc>
                <a:spcPts val="5468"/>
              </a:lnSpc>
              <a:buNone/>
            </a:pPr>
            <a:r>
              <a:rPr lang="en-US" sz="4374" b="1" kern="0" spc="-44" dirty="0">
                <a:solidFill>
                  <a:srgbClr val="000000"/>
                </a:solidFill>
                <a:latin typeface="Montserrat" pitchFamily="34" charset="0"/>
                <a:ea typeface="Montserrat" pitchFamily="34" charset="-122"/>
                <a:cs typeface="Montserrat" pitchFamily="34" charset="-120"/>
              </a:rPr>
              <a:t>Data Collection and Transmission</a:t>
            </a:r>
            <a:endParaRPr lang="en-US" sz="4374" dirty="0"/>
          </a:p>
        </p:txBody>
      </p:sp>
      <p:sp>
        <p:nvSpPr>
          <p:cNvPr id="6" name="Text 3"/>
          <p:cNvSpPr/>
          <p:nvPr/>
        </p:nvSpPr>
        <p:spPr>
          <a:xfrm>
            <a:off x="833199" y="3517821"/>
            <a:ext cx="7477601" cy="1666280"/>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Sensors strategically placed within industrial machinery continuously gather real-time data on critical parameters such as vibration, temperature, and performance. This sensor data is securely transmitted through robust wired or wireless communication protocols to a centralized IIoT platform for further analysis.</a:t>
            </a:r>
            <a:endParaRPr lang="en-US" sz="1750" dirty="0"/>
          </a:p>
        </p:txBody>
      </p:sp>
      <p:sp>
        <p:nvSpPr>
          <p:cNvPr id="7" name="Text 4"/>
          <p:cNvSpPr/>
          <p:nvPr/>
        </p:nvSpPr>
        <p:spPr>
          <a:xfrm>
            <a:off x="833199" y="5434013"/>
            <a:ext cx="7477601" cy="999768"/>
          </a:xfrm>
          <a:prstGeom prst="rect">
            <a:avLst/>
          </a:prstGeom>
          <a:noFill/>
          <a:ln/>
        </p:spPr>
        <p:txBody>
          <a:bodyPr wrap="square" rtlCol="0" anchor="t"/>
          <a:lstStyle/>
          <a:p>
            <a:pPr marL="0" indent="0">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The high-speed, low-latency data transmission enables rapid data aggregation, ensuring that decision-makers have access to the most up-to-date information to optimize production processes and respond to potential issues proactively.</a:t>
            </a:r>
            <a:endParaRPr lang="en-US" sz="1750" dirty="0"/>
          </a:p>
        </p:txBody>
      </p:sp>
    </p:spTree>
    <p:extLst>
      <p:ext uri="{BB962C8B-B14F-4D97-AF65-F5344CB8AC3E}">
        <p14:creationId xmlns:p14="http://schemas.microsoft.com/office/powerpoint/2010/main" val="2409587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43032"/>
            <a:ext cx="14630400" cy="8229600"/>
          </a:xfrm>
          <a:prstGeom prst="rect">
            <a:avLst/>
          </a:prstGeom>
          <a:solidFill>
            <a:srgbClr val="FFFFFF"/>
          </a:solidFill>
          <a:ln/>
        </p:spPr>
      </p:sp>
      <p:sp>
        <p:nvSpPr>
          <p:cNvPr id="4" name="Text 2"/>
          <p:cNvSpPr/>
          <p:nvPr/>
        </p:nvSpPr>
        <p:spPr>
          <a:xfrm>
            <a:off x="2517696" y="906661"/>
            <a:ext cx="7091124" cy="694373"/>
          </a:xfrm>
          <a:prstGeom prst="rect">
            <a:avLst/>
          </a:prstGeom>
          <a:noFill/>
          <a:ln/>
        </p:spPr>
        <p:txBody>
          <a:bodyPr wrap="none" rtlCol="0" anchor="t"/>
          <a:lstStyle/>
          <a:p>
            <a:pPr marL="0" indent="0">
              <a:lnSpc>
                <a:spcPts val="5468"/>
              </a:lnSpc>
              <a:buNone/>
            </a:pPr>
            <a:r>
              <a:rPr lang="en-US" sz="4374" b="1" kern="0" spc="-44" dirty="0">
                <a:solidFill>
                  <a:srgbClr val="000000"/>
                </a:solidFill>
                <a:latin typeface="Montserrat" pitchFamily="34" charset="0"/>
                <a:ea typeface="Montserrat" pitchFamily="34" charset="-122"/>
                <a:cs typeface="Montserrat" pitchFamily="34" charset="-120"/>
              </a:rPr>
              <a:t>Visualization Techniques</a:t>
            </a:r>
            <a:endParaRPr lang="en-US" sz="4374" dirty="0"/>
          </a:p>
        </p:txBody>
      </p:sp>
      <p:pic>
        <p:nvPicPr>
          <p:cNvPr id="5" name="Image 0" descr="preencoded.png"/>
          <p:cNvPicPr>
            <a:picLocks noChangeAspect="1"/>
          </p:cNvPicPr>
          <p:nvPr/>
        </p:nvPicPr>
        <p:blipFill>
          <a:blip r:embed="rId3"/>
          <a:stretch>
            <a:fillRect/>
          </a:stretch>
        </p:blipFill>
        <p:spPr>
          <a:xfrm>
            <a:off x="2517696" y="2045375"/>
            <a:ext cx="2976086" cy="1839278"/>
          </a:xfrm>
          <a:prstGeom prst="rect">
            <a:avLst/>
          </a:prstGeom>
        </p:spPr>
      </p:pic>
      <p:sp>
        <p:nvSpPr>
          <p:cNvPr id="6" name="Text 3"/>
          <p:cNvSpPr/>
          <p:nvPr/>
        </p:nvSpPr>
        <p:spPr>
          <a:xfrm>
            <a:off x="2517696" y="4162306"/>
            <a:ext cx="2976086" cy="694373"/>
          </a:xfrm>
          <a:prstGeom prst="rect">
            <a:avLst/>
          </a:prstGeom>
          <a:noFill/>
          <a:ln/>
        </p:spPr>
        <p:txBody>
          <a:bodyPr wrap="square" rtlCol="0" anchor="t"/>
          <a:lstStyle/>
          <a:p>
            <a:pPr marL="0" indent="0" algn="l">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Interactive Dashboards</a:t>
            </a:r>
            <a:endParaRPr lang="en-US" sz="2187" dirty="0"/>
          </a:p>
        </p:txBody>
      </p:sp>
      <p:sp>
        <p:nvSpPr>
          <p:cNvPr id="7" name="Text 4"/>
          <p:cNvSpPr/>
          <p:nvPr/>
        </p:nvSpPr>
        <p:spPr>
          <a:xfrm>
            <a:off x="2517696" y="4989909"/>
            <a:ext cx="2976086" cy="2332792"/>
          </a:xfrm>
          <a:prstGeom prst="rect">
            <a:avLst/>
          </a:prstGeom>
          <a:noFill/>
          <a:ln/>
        </p:spPr>
        <p:txBody>
          <a:bodyPr wrap="square" rtlCol="0" anchor="t"/>
          <a:lstStyle/>
          <a:p>
            <a:pPr marL="0" indent="0" algn="l">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Intuitive dashboards consolidate real-time machine data, enabling operators to quickly identify performance trends, monitor critical parameters, and respond to potential issues.</a:t>
            </a:r>
            <a:endParaRPr lang="en-US" sz="1750" dirty="0"/>
          </a:p>
        </p:txBody>
      </p:sp>
      <p:pic>
        <p:nvPicPr>
          <p:cNvPr id="8" name="Image 1" descr="preencoded.png"/>
          <p:cNvPicPr>
            <a:picLocks noChangeAspect="1"/>
          </p:cNvPicPr>
          <p:nvPr/>
        </p:nvPicPr>
        <p:blipFill>
          <a:blip r:embed="rId4"/>
          <a:stretch>
            <a:fillRect/>
          </a:stretch>
        </p:blipFill>
        <p:spPr>
          <a:xfrm>
            <a:off x="5827038" y="2045375"/>
            <a:ext cx="2976086" cy="1839278"/>
          </a:xfrm>
          <a:prstGeom prst="rect">
            <a:avLst/>
          </a:prstGeom>
        </p:spPr>
      </p:pic>
      <p:sp>
        <p:nvSpPr>
          <p:cNvPr id="9" name="Text 5"/>
          <p:cNvSpPr/>
          <p:nvPr/>
        </p:nvSpPr>
        <p:spPr>
          <a:xfrm>
            <a:off x="5827038" y="4162306"/>
            <a:ext cx="2976086" cy="915303"/>
          </a:xfrm>
          <a:prstGeom prst="rect">
            <a:avLst/>
          </a:prstGeom>
          <a:noFill/>
          <a:ln/>
        </p:spPr>
        <p:txBody>
          <a:bodyPr wrap="square" rtlCol="0" anchor="t"/>
          <a:lstStyle/>
          <a:p>
            <a:pPr marL="0" indent="0" algn="l">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Predictive Analytics</a:t>
            </a:r>
          </a:p>
          <a:p>
            <a:pPr marL="0" indent="0" algn="l">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Visualizations</a:t>
            </a:r>
            <a:endParaRPr lang="en-US" sz="2187" dirty="0"/>
          </a:p>
        </p:txBody>
      </p:sp>
      <p:sp>
        <p:nvSpPr>
          <p:cNvPr id="10" name="Text 6"/>
          <p:cNvSpPr/>
          <p:nvPr/>
        </p:nvSpPr>
        <p:spPr>
          <a:xfrm>
            <a:off x="5827038" y="5229833"/>
            <a:ext cx="2976086" cy="2332792"/>
          </a:xfrm>
          <a:prstGeom prst="rect">
            <a:avLst/>
          </a:prstGeom>
          <a:noFill/>
          <a:ln/>
        </p:spPr>
        <p:txBody>
          <a:bodyPr wrap="square" rtlCol="0" anchor="t"/>
          <a:lstStyle/>
          <a:p>
            <a:pPr marL="0" indent="0" algn="l">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Advanced data visualizations, such as trend lines and predictive models, help predict equipment failures and recommend optimal maintenance schedules to maximize uptime.</a:t>
            </a:r>
            <a:endParaRPr lang="en-US" sz="1750" dirty="0"/>
          </a:p>
        </p:txBody>
      </p:sp>
      <p:pic>
        <p:nvPicPr>
          <p:cNvPr id="11" name="Image 2" descr="preencoded.png"/>
          <p:cNvPicPr>
            <a:picLocks noChangeAspect="1"/>
          </p:cNvPicPr>
          <p:nvPr/>
        </p:nvPicPr>
        <p:blipFill>
          <a:blip r:embed="rId3"/>
          <a:stretch>
            <a:fillRect/>
          </a:stretch>
        </p:blipFill>
        <p:spPr>
          <a:xfrm>
            <a:off x="9136380" y="2045375"/>
            <a:ext cx="2976205" cy="1839397"/>
          </a:xfrm>
          <a:prstGeom prst="rect">
            <a:avLst/>
          </a:prstGeom>
        </p:spPr>
      </p:pic>
      <p:sp>
        <p:nvSpPr>
          <p:cNvPr id="12" name="Text 7"/>
          <p:cNvSpPr/>
          <p:nvPr/>
        </p:nvSpPr>
        <p:spPr>
          <a:xfrm>
            <a:off x="9136380" y="4162425"/>
            <a:ext cx="2976205" cy="694373"/>
          </a:xfrm>
          <a:prstGeom prst="rect">
            <a:avLst/>
          </a:prstGeom>
          <a:noFill/>
          <a:ln/>
        </p:spPr>
        <p:txBody>
          <a:bodyPr wrap="square" rtlCol="0" anchor="t"/>
          <a:lstStyle/>
          <a:p>
            <a:pPr marL="0" indent="0" algn="l">
              <a:lnSpc>
                <a:spcPts val="2734"/>
              </a:lnSpc>
              <a:buNone/>
            </a:pPr>
            <a:r>
              <a:rPr lang="en-US" sz="2187" b="1" kern="0" spc="-22" dirty="0">
                <a:solidFill>
                  <a:srgbClr val="000000"/>
                </a:solidFill>
                <a:latin typeface="Montserrat" pitchFamily="34" charset="0"/>
                <a:ea typeface="Montserrat" pitchFamily="34" charset="-122"/>
                <a:cs typeface="Montserrat" pitchFamily="34" charset="-120"/>
              </a:rPr>
              <a:t>Data Visualization Tools</a:t>
            </a:r>
            <a:endParaRPr lang="en-US" sz="2187" dirty="0"/>
          </a:p>
        </p:txBody>
      </p:sp>
      <p:sp>
        <p:nvSpPr>
          <p:cNvPr id="13" name="Text 8"/>
          <p:cNvSpPr/>
          <p:nvPr/>
        </p:nvSpPr>
        <p:spPr>
          <a:xfrm>
            <a:off x="9136380" y="4990028"/>
            <a:ext cx="2976205" cy="2332792"/>
          </a:xfrm>
          <a:prstGeom prst="rect">
            <a:avLst/>
          </a:prstGeom>
          <a:noFill/>
          <a:ln/>
        </p:spPr>
        <p:txBody>
          <a:bodyPr wrap="square" rtlCol="0" anchor="t"/>
          <a:lstStyle/>
          <a:p>
            <a:pPr marL="0" indent="0" algn="l">
              <a:lnSpc>
                <a:spcPts val="2624"/>
              </a:lnSpc>
              <a:buNone/>
            </a:pPr>
            <a:r>
              <a:rPr lang="en-US" sz="1750" dirty="0">
                <a:solidFill>
                  <a:srgbClr val="3D3838"/>
                </a:solidFill>
                <a:latin typeface="Source Sans Pro" pitchFamily="34" charset="0"/>
                <a:ea typeface="Source Sans Pro" pitchFamily="34" charset="-122"/>
                <a:cs typeface="Source Sans Pro" pitchFamily="34" charset="-120"/>
              </a:rPr>
              <a:t>Cutting-edge visualization tools transform complex industrial data into intuitive graphs, charts, and reports, empowering engineers and managers to make data-driven decisions.</a:t>
            </a:r>
            <a:endParaRPr lang="en-US" sz="1750" dirty="0"/>
          </a:p>
        </p:txBody>
      </p:sp>
    </p:spTree>
    <p:extLst>
      <p:ext uri="{BB962C8B-B14F-4D97-AF65-F5344CB8AC3E}">
        <p14:creationId xmlns:p14="http://schemas.microsoft.com/office/powerpoint/2010/main" val="3755882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txBody>
          <a:bodyPr/>
          <a:lstStyle/>
          <a:p>
            <a:r>
              <a:rPr lang="en-IN" dirty="0"/>
              <a:t> </a:t>
            </a:r>
          </a:p>
          <a:p>
            <a:endParaRPr lang="en-IN" dirty="0"/>
          </a:p>
          <a:p>
            <a:endParaRPr lang="en-IN" dirty="0"/>
          </a:p>
          <a:p>
            <a:endParaRPr lang="en-IN" dirty="0"/>
          </a:p>
          <a:p>
            <a:r>
              <a:rPr lang="en-IN" sz="3200" dirty="0"/>
              <a:t>Required Components:</a:t>
            </a:r>
          </a:p>
        </p:txBody>
      </p:sp>
      <p:sp>
        <p:nvSpPr>
          <p:cNvPr id="4" name="Text 2"/>
          <p:cNvSpPr/>
          <p:nvPr/>
        </p:nvSpPr>
        <p:spPr>
          <a:xfrm>
            <a:off x="3078718" y="540544"/>
            <a:ext cx="7438668" cy="613172"/>
          </a:xfrm>
          <a:prstGeom prst="rect">
            <a:avLst/>
          </a:prstGeom>
          <a:noFill/>
          <a:ln/>
        </p:spPr>
        <p:txBody>
          <a:bodyPr wrap="none" rtlCol="0" anchor="t"/>
          <a:lstStyle/>
          <a:p>
            <a:pPr marL="0" indent="0">
              <a:lnSpc>
                <a:spcPts val="4828"/>
              </a:lnSpc>
              <a:buNone/>
            </a:pPr>
            <a:endParaRPr lang="en-US" sz="3863" dirty="0"/>
          </a:p>
        </p:txBody>
      </p:sp>
      <p:sp>
        <p:nvSpPr>
          <p:cNvPr id="12" name="Text 9"/>
          <p:cNvSpPr/>
          <p:nvPr/>
        </p:nvSpPr>
        <p:spPr>
          <a:xfrm>
            <a:off x="806824" y="4991149"/>
            <a:ext cx="12962963" cy="441463"/>
          </a:xfrm>
          <a:prstGeom prst="rect">
            <a:avLst/>
          </a:prstGeom>
          <a:noFill/>
          <a:ln/>
        </p:spPr>
        <p:txBody>
          <a:bodyPr wrap="square" rtlCol="0" anchor="t"/>
          <a:lstStyle/>
          <a:p>
            <a:pPr marL="0" indent="0">
              <a:lnSpc>
                <a:spcPts val="2318"/>
              </a:lnSpc>
              <a:buNone/>
            </a:pPr>
            <a:r>
              <a:rPr lang="en-US" sz="1545" dirty="0"/>
              <a:t>BREADBOARD                                                     NODE MCU                                                  CONNECTING WIRES                                                       MAX 6675 SENSOR                                              </a:t>
            </a:r>
          </a:p>
        </p:txBody>
      </p:sp>
      <p:pic>
        <p:nvPicPr>
          <p:cNvPr id="6" name="Picture 5">
            <a:extLst>
              <a:ext uri="{FF2B5EF4-FFF2-40B4-BE49-F238E27FC236}">
                <a16:creationId xmlns:a16="http://schemas.microsoft.com/office/drawing/2014/main" id="{3214BA56-F020-8581-33ED-AF48CEE5BB12}"/>
              </a:ext>
            </a:extLst>
          </p:cNvPr>
          <p:cNvPicPr>
            <a:picLocks noChangeAspect="1"/>
          </p:cNvPicPr>
          <p:nvPr/>
        </p:nvPicPr>
        <p:blipFill rotWithShape="1">
          <a:blip r:embed="rId3"/>
          <a:srcRect l="2584"/>
          <a:stretch/>
        </p:blipFill>
        <p:spPr>
          <a:xfrm>
            <a:off x="720762" y="2071608"/>
            <a:ext cx="2635624" cy="2134632"/>
          </a:xfrm>
          <a:prstGeom prst="rect">
            <a:avLst/>
          </a:prstGeom>
        </p:spPr>
      </p:pic>
      <p:pic>
        <p:nvPicPr>
          <p:cNvPr id="8" name="Picture 7">
            <a:extLst>
              <a:ext uri="{FF2B5EF4-FFF2-40B4-BE49-F238E27FC236}">
                <a16:creationId xmlns:a16="http://schemas.microsoft.com/office/drawing/2014/main" id="{B92FC88F-DAA5-6961-F4A3-A5BC742CCBF1}"/>
              </a:ext>
            </a:extLst>
          </p:cNvPr>
          <p:cNvPicPr>
            <a:picLocks noChangeAspect="1"/>
          </p:cNvPicPr>
          <p:nvPr/>
        </p:nvPicPr>
        <p:blipFill>
          <a:blip r:embed="rId4"/>
          <a:stretch>
            <a:fillRect/>
          </a:stretch>
        </p:blipFill>
        <p:spPr>
          <a:xfrm>
            <a:off x="3325084" y="1805413"/>
            <a:ext cx="3959565" cy="2513656"/>
          </a:xfrm>
          <a:prstGeom prst="rect">
            <a:avLst/>
          </a:prstGeom>
        </p:spPr>
      </p:pic>
      <p:pic>
        <p:nvPicPr>
          <p:cNvPr id="10" name="Picture 9">
            <a:extLst>
              <a:ext uri="{FF2B5EF4-FFF2-40B4-BE49-F238E27FC236}">
                <a16:creationId xmlns:a16="http://schemas.microsoft.com/office/drawing/2014/main" id="{6D9A2915-495F-C87E-3575-89C5F46A94EF}"/>
              </a:ext>
            </a:extLst>
          </p:cNvPr>
          <p:cNvPicPr>
            <a:picLocks noChangeAspect="1"/>
          </p:cNvPicPr>
          <p:nvPr/>
        </p:nvPicPr>
        <p:blipFill>
          <a:blip r:embed="rId5"/>
          <a:stretch>
            <a:fillRect/>
          </a:stretch>
        </p:blipFill>
        <p:spPr>
          <a:xfrm>
            <a:off x="11146575" y="1907711"/>
            <a:ext cx="2453853" cy="2309060"/>
          </a:xfrm>
          <a:prstGeom prst="rect">
            <a:avLst/>
          </a:prstGeom>
        </p:spPr>
      </p:pic>
      <p:pic>
        <p:nvPicPr>
          <p:cNvPr id="13" name="Picture 12">
            <a:extLst>
              <a:ext uri="{FF2B5EF4-FFF2-40B4-BE49-F238E27FC236}">
                <a16:creationId xmlns:a16="http://schemas.microsoft.com/office/drawing/2014/main" id="{CF7EDBC7-2F58-AB66-E219-8D3E8EBA1388}"/>
              </a:ext>
            </a:extLst>
          </p:cNvPr>
          <p:cNvPicPr>
            <a:picLocks noChangeAspect="1"/>
          </p:cNvPicPr>
          <p:nvPr/>
        </p:nvPicPr>
        <p:blipFill>
          <a:blip r:embed="rId6"/>
          <a:stretch>
            <a:fillRect/>
          </a:stretch>
        </p:blipFill>
        <p:spPr>
          <a:xfrm>
            <a:off x="7333122" y="1825796"/>
            <a:ext cx="2823819" cy="2706160"/>
          </a:xfrm>
          <a:prstGeom prst="rect">
            <a:avLst/>
          </a:prstGeom>
        </p:spPr>
      </p:pic>
    </p:spTree>
    <p:extLst>
      <p:ext uri="{BB962C8B-B14F-4D97-AF65-F5344CB8AC3E}">
        <p14:creationId xmlns:p14="http://schemas.microsoft.com/office/powerpoint/2010/main" val="23773031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10758"/>
            <a:ext cx="14630400" cy="8229600"/>
          </a:xfrm>
          <a:prstGeom prst="rect">
            <a:avLst/>
          </a:prstGeom>
          <a:solidFill>
            <a:srgbClr val="FFFFFF"/>
          </a:solidFill>
          <a:ln/>
        </p:spPr>
        <p:txBody>
          <a:bodyPr/>
          <a:lstStyle/>
          <a:p>
            <a:endParaRPr lang="en-IN" dirty="0"/>
          </a:p>
        </p:txBody>
      </p:sp>
      <p:sp>
        <p:nvSpPr>
          <p:cNvPr id="4" name="Text 2"/>
          <p:cNvSpPr/>
          <p:nvPr/>
        </p:nvSpPr>
        <p:spPr>
          <a:xfrm>
            <a:off x="2517695" y="3431689"/>
            <a:ext cx="9089805" cy="1807285"/>
          </a:xfrm>
          <a:prstGeom prst="rect">
            <a:avLst/>
          </a:prstGeom>
          <a:noFill/>
          <a:ln/>
        </p:spPr>
        <p:txBody>
          <a:bodyPr wrap="none" rtlCol="0" anchor="t"/>
          <a:lstStyle/>
          <a:p>
            <a:pPr marL="0" indent="0" algn="ctr">
              <a:lnSpc>
                <a:spcPts val="5468"/>
              </a:lnSpc>
              <a:buNone/>
            </a:pPr>
            <a:r>
              <a:rPr lang="en-US" sz="8000" b="1" kern="0" spc="-44" dirty="0">
                <a:solidFill>
                  <a:srgbClr val="000000"/>
                </a:solidFill>
                <a:latin typeface="Montserrat" pitchFamily="34" charset="0"/>
              </a:rPr>
              <a:t>THANK YOU</a:t>
            </a:r>
            <a:endParaRPr lang="en-US" sz="8000" dirty="0"/>
          </a:p>
        </p:txBody>
      </p:sp>
    </p:spTree>
    <p:extLst>
      <p:ext uri="{BB962C8B-B14F-4D97-AF65-F5344CB8AC3E}">
        <p14:creationId xmlns:p14="http://schemas.microsoft.com/office/powerpoint/2010/main" val="19916882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TotalTime>
  <Words>589</Words>
  <Application>Microsoft Office PowerPoint</Application>
  <PresentationFormat>Custom</PresentationFormat>
  <Paragraphs>64</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Montserrat</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CHANDANA J</cp:lastModifiedBy>
  <cp:revision>13</cp:revision>
  <dcterms:created xsi:type="dcterms:W3CDTF">2024-03-19T05:00:10Z</dcterms:created>
  <dcterms:modified xsi:type="dcterms:W3CDTF">2024-05-16T09:40:38Z</dcterms:modified>
</cp:coreProperties>
</file>